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5"/>
  </p:sldMasterIdLst>
  <p:notesMasterIdLst>
    <p:notesMasterId r:id="rId25"/>
  </p:notesMasterIdLst>
  <p:sldIdLst>
    <p:sldId id="256" r:id="rId6"/>
    <p:sldId id="260" r:id="rId7"/>
    <p:sldId id="270" r:id="rId8"/>
    <p:sldId id="271" r:id="rId9"/>
    <p:sldId id="272" r:id="rId10"/>
    <p:sldId id="273" r:id="rId11"/>
    <p:sldId id="274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59" r:id="rId24"/>
  </p:sldIdLst>
  <p:sldSz cx="9144000" cy="5143500" type="screen16x9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56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28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00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72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320" userDrawn="1">
          <p15:clr>
            <a:srgbClr val="A4A3A4"/>
          </p15:clr>
        </p15:guide>
        <p15:guide id="3" orient="horz" pos="737" userDrawn="1">
          <p15:clr>
            <a:srgbClr val="A4A3A4"/>
          </p15:clr>
        </p15:guide>
        <p15:guide id="4" orient="horz" pos="2879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562" userDrawn="1">
          <p15:clr>
            <a:srgbClr val="A4A3A4"/>
          </p15:clr>
        </p15:guide>
        <p15:guide id="7" pos="5103" userDrawn="1">
          <p15:clr>
            <a:srgbClr val="A4A3A4"/>
          </p15:clr>
        </p15:guide>
        <p15:guide id="8" pos="2562" userDrawn="1">
          <p15:clr>
            <a:srgbClr val="A4A3A4"/>
          </p15:clr>
        </p15:guide>
        <p15:guide id="9" pos="26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818D"/>
    <a:srgbClr val="1A9DAC"/>
    <a:srgbClr val="598752"/>
    <a:srgbClr val="6DA463"/>
    <a:srgbClr val="A65C45"/>
    <a:srgbClr val="CC7054"/>
    <a:srgbClr val="FFFFFF"/>
    <a:srgbClr val="D6A700"/>
    <a:srgbClr val="958CB2"/>
    <a:srgbClr val="7FB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74"/>
  </p:normalViewPr>
  <p:slideViewPr>
    <p:cSldViewPr showGuides="1">
      <p:cViewPr varScale="1">
        <p:scale>
          <a:sx n="186" d="100"/>
          <a:sy n="186" d="100"/>
        </p:scale>
        <p:origin x="168" y="360"/>
      </p:cViewPr>
      <p:guideLst>
        <p:guide orient="horz" pos="1620"/>
        <p:guide orient="horz" pos="320"/>
        <p:guide orient="horz" pos="737"/>
        <p:guide orient="horz" pos="2879"/>
        <p:guide pos="2880"/>
        <p:guide pos="562"/>
        <p:guide pos="5103"/>
        <p:guide pos="2562"/>
        <p:guide pos="26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5360570-2B09-DB43-BBE0-DA076DA911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4877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resentation title slide">
    <p:bg>
      <p:bgPr>
        <a:solidFill>
          <a:srgbClr val="1A9D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775346" y="1064628"/>
            <a:ext cx="0" cy="27432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2181658" y="987574"/>
            <a:ext cx="6062750" cy="2831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buFontTx/>
              <a:buNone/>
              <a:defRPr sz="44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496861" y="1052376"/>
            <a:ext cx="1219139" cy="2690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0" i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496861" y="1322374"/>
            <a:ext cx="1219139" cy="4023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1" i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496861" y="1730074"/>
            <a:ext cx="1219139" cy="5214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1" i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96861" y="3666431"/>
            <a:ext cx="1219139" cy="2099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0" i="0">
                <a:solidFill>
                  <a:schemeClr val="bg1"/>
                </a:solidFill>
                <a:latin typeface="Tahoma"/>
                <a:ea typeface="Tahoma"/>
                <a:cs typeface="Tahom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7226853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468313" y="483518"/>
            <a:ext cx="8208143" cy="383416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 sz="2400" b="0" i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noProof="0" dirty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68060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1275606"/>
            <a:ext cx="6668019" cy="10245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buFontTx/>
              <a:buNone/>
              <a:defRPr sz="44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99591" y="3023443"/>
            <a:ext cx="6668021" cy="4523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00" b="0" i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450603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headings, text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555526"/>
            <a:ext cx="6668019" cy="4883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7584" y="1208221"/>
            <a:ext cx="6740030" cy="3091721"/>
          </a:xfrm>
          <a:prstGeom prst="rect">
            <a:avLst/>
          </a:prstGeom>
        </p:spPr>
        <p:txBody>
          <a:bodyPr/>
          <a:lstStyle>
            <a:lvl1pPr marL="266700" indent="-266700">
              <a:buClr>
                <a:srgbClr val="16818D"/>
              </a:buCl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16818D"/>
              </a:buClr>
              <a:buFont typeface="Courier New" panose="02070309020205020404" pitchFamily="49" charset="0"/>
              <a:buChar char="o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38" indent="-266700">
              <a:buClr>
                <a:srgbClr val="16818D"/>
              </a:buClr>
              <a:buFont typeface="Arial" panose="020B0604020202020204" pitchFamily="34" charset="0"/>
              <a:buChar char="̶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6912239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350" userDrawn="1">
          <p15:clr>
            <a:srgbClr val="FBAE40"/>
          </p15:clr>
        </p15:guide>
        <p15:guide id="2" pos="4768" userDrawn="1">
          <p15:clr>
            <a:srgbClr val="FBAE40"/>
          </p15:clr>
        </p15:guide>
        <p15:guide id="3" pos="56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headings, text and numbere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0000" y="555625"/>
            <a:ext cx="6668019" cy="4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27584" y="1209600"/>
            <a:ext cx="6726844" cy="3081077"/>
          </a:xfrm>
          <a:prstGeom prst="rect">
            <a:avLst/>
          </a:prstGeom>
        </p:spPr>
        <p:txBody>
          <a:bodyPr/>
          <a:lstStyle>
            <a:lvl1pPr marL="266700" indent="-266700">
              <a:buClr>
                <a:srgbClr val="16818D"/>
              </a:buClr>
              <a:buFont typeface="+mj-lt"/>
              <a:buAutoNum type="arabi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16818D"/>
              </a:buClr>
              <a:buFont typeface="+mj-lt"/>
              <a:buAutoNum type="romanL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96938" indent="-266700">
              <a:buClr>
                <a:srgbClr val="16818D"/>
              </a:buClr>
              <a:buFont typeface="Arial" panose="020B0604020202020204" pitchFamily="34" charset="0"/>
              <a:buChar char="̶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343150" indent="-514350">
              <a:buFont typeface="+mj-lt"/>
              <a:buAutoNum type="arabi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952750" indent="-514350">
              <a:buFont typeface="+mj-lt"/>
              <a:buAutoNum type="arabi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86068825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99666" y="1257703"/>
            <a:ext cx="3167583" cy="3042239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0" marR="0" indent="0" algn="l" defTabSz="606410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665" y="555625"/>
            <a:ext cx="6552655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284737" y="1257703"/>
            <a:ext cx="3167583" cy="3042239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0" marR="0" indent="0" algn="l" defTabSz="606410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3622766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tyle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120" y="555625"/>
            <a:ext cx="6515621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99120" y="1224105"/>
            <a:ext cx="3167583" cy="307583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85750" marR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 sz="1400" b="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16818D"/>
              </a:buClr>
              <a:buFont typeface="Courier New" panose="02070309020205020404" pitchFamily="49" charset="0"/>
              <a:buChar char="o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38" indent="-177800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163638" indent="-301625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Bullet Point</a:t>
            </a:r>
          </a:p>
          <a:p>
            <a:pPr lvl="2"/>
            <a:r>
              <a:rPr lang="en-GB" dirty="0"/>
              <a:t>Third Bullet Point</a:t>
            </a:r>
          </a:p>
          <a:p>
            <a:pPr lvl="3"/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213201" y="1224105"/>
            <a:ext cx="3239119" cy="307583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85750" marR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 sz="1400" b="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16818D"/>
              </a:buClr>
              <a:buFont typeface="Courier New" panose="02070309020205020404" pitchFamily="49" charset="0"/>
              <a:buChar char="o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38" indent="-177800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163638" indent="-301625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Bullet Point</a:t>
            </a:r>
          </a:p>
          <a:p>
            <a:pPr lvl="2"/>
            <a:r>
              <a:rPr lang="en-US" dirty="0"/>
              <a:t>Third Bullet Point</a:t>
            </a:r>
          </a:p>
          <a:p>
            <a:pPr lvl="3"/>
            <a:endParaRPr lang="en-US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6455156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  <p15:guide id="3" pos="2517" userDrawn="1">
          <p15:clr>
            <a:srgbClr val="FBAE40"/>
          </p15:clr>
        </p15:guide>
        <p15:guide id="4" pos="2653" userDrawn="1">
          <p15:clr>
            <a:srgbClr val="FBAE40"/>
          </p15:clr>
        </p15:guide>
        <p15:guide id="5" pos="464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tyle with numbere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096" y="562148"/>
            <a:ext cx="6553224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99120" y="1224000"/>
            <a:ext cx="3167583" cy="3141211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66700" marR="0" indent="-26670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+mj-lt"/>
              <a:buAutoNum type="arabicPeriod"/>
              <a:tabLst/>
              <a:defRPr sz="1400" b="0" i="0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lvl1pPr>
            <a:lvl2pPr marL="541338" indent="-274638">
              <a:buClr>
                <a:srgbClr val="16818D"/>
              </a:buClr>
              <a:buFont typeface="+mj-lt"/>
              <a:buAutoNum type="romanLcPeriod"/>
              <a:defRPr sz="14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96938" indent="-266700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52538" indent="-285750"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Number Position Number 2</a:t>
            </a:r>
          </a:p>
          <a:p>
            <a:pPr lvl="2"/>
            <a:r>
              <a:rPr lang="en-GB" dirty="0"/>
              <a:t>Number Position Number 3</a:t>
            </a:r>
          </a:p>
          <a:p>
            <a:pPr lvl="3"/>
            <a:endParaRPr lang="en-GB" dirty="0"/>
          </a:p>
          <a:p>
            <a:pPr lvl="3"/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214194" y="1224000"/>
            <a:ext cx="3238126" cy="3141211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66700" marR="0" indent="-26670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+mj-lt"/>
              <a:buAutoNum type="arabicPeriod"/>
              <a:tabLst/>
              <a:defRPr sz="1400" b="0" i="0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lvl1pPr>
            <a:lvl2pPr marL="541338" indent="-274638">
              <a:buClr>
                <a:srgbClr val="16818D"/>
              </a:buClr>
              <a:buFont typeface="+mj-lt"/>
              <a:buAutoNum type="romanLcPeriod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96938" indent="-266700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52538" indent="-285750"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Number Position Number 2</a:t>
            </a:r>
          </a:p>
          <a:p>
            <a:pPr lvl="2"/>
            <a:r>
              <a:rPr lang="en-GB" dirty="0"/>
              <a:t>Number Position Number 3</a:t>
            </a:r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76518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  <p15:guide id="3" pos="2517" userDrawn="1">
          <p15:clr>
            <a:srgbClr val="FBAE40"/>
          </p15:clr>
        </p15:guide>
        <p15:guide id="4" pos="2653" userDrawn="1">
          <p15:clr>
            <a:srgbClr val="FBAE40"/>
          </p15:clr>
        </p15:guide>
        <p15:guide id="5" pos="464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 po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555625"/>
            <a:ext cx="6515621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899592" y="1202175"/>
            <a:ext cx="6515620" cy="3241784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7534947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 column text styl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98974" y="1257703"/>
            <a:ext cx="3167583" cy="311424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0" marR="0" indent="0" algn="l" defTabSz="606410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8973" y="555625"/>
            <a:ext cx="6515621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4284042" y="1257705"/>
            <a:ext cx="3816350" cy="3186254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28611724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5496" y="4227934"/>
            <a:ext cx="873683" cy="854025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909179" y="4485669"/>
            <a:ext cx="7543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Department</a:t>
            </a:r>
            <a:r>
              <a:rPr lang="tr-TR" sz="1600" baseline="0" dirty="0"/>
              <a:t> of </a:t>
            </a:r>
            <a:r>
              <a:rPr lang="tr-TR" sz="1600" dirty="0"/>
              <a:t>Mechanical Engineering, ME429</a:t>
            </a:r>
            <a:r>
              <a:rPr lang="tr-TR" sz="1600" baseline="0" dirty="0"/>
              <a:t> </a:t>
            </a:r>
            <a:r>
              <a:rPr lang="tr-TR" sz="1600" dirty="0"/>
              <a:t>Mechanical</a:t>
            </a:r>
            <a:r>
              <a:rPr lang="tr-TR" sz="1600" baseline="0" dirty="0"/>
              <a:t> and Thermal Design </a:t>
            </a:r>
            <a:endParaRPr lang="en-GB" sz="1600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487800" y="467670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91B02B8-758E-4E84-801C-F3F1FA0622FC}" type="slidenum">
              <a:rPr lang="en-GB" smtClean="0"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</p:sldLayoutIdLst>
  <p:transition spd="slow">
    <p:fade/>
  </p:transition>
  <p:hf hdr="0" ftr="0"/>
  <p:txStyles>
    <p:titleStyle>
      <a:lvl1pPr algn="ctr" defTabSz="606410" rtl="0" eaLnBrk="0" fontAlgn="base" hangingPunct="0">
        <a:spcBef>
          <a:spcPct val="0"/>
        </a:spcBef>
        <a:spcAft>
          <a:spcPct val="0"/>
        </a:spcAft>
        <a:defRPr sz="58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609539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219080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828618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438158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454014" indent="-454014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987401" indent="-377816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7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520787" indent="-301618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130372" indent="-301618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739957" indent="-301618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352464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0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8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8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5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2195736" y="2990832"/>
            <a:ext cx="6480720" cy="7920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GB" altLang="en-US" dirty="0">
                <a:ea typeface="ＭＳ Ｐゴシック" charset="-128"/>
              </a:rPr>
              <a:t>Vertical Take-off Landing (VTOL) Aircraft</a:t>
            </a:r>
          </a:p>
        </p:txBody>
      </p:sp>
      <p:sp>
        <p:nvSpPr>
          <p:cNvPr id="13314" name="Text Placeholder 2"/>
          <p:cNvSpPr>
            <a:spLocks noGrp="1"/>
          </p:cNvSpPr>
          <p:nvPr>
            <p:ph type="body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 altLang="en-US" dirty="0">
                <a:ea typeface="ＭＳ Ｐゴシック" charset="-128"/>
              </a:rPr>
              <a:t>Presentation by</a:t>
            </a:r>
          </a:p>
          <a:p>
            <a:pPr>
              <a:spcBef>
                <a:spcPct val="0"/>
              </a:spcBef>
            </a:pPr>
            <a:endParaRPr lang="en-US" altLang="en-US" dirty="0">
              <a:ea typeface="ＭＳ Ｐゴシック" charset="-128"/>
            </a:endParaRPr>
          </a:p>
        </p:txBody>
      </p:sp>
      <p:sp>
        <p:nvSpPr>
          <p:cNvPr id="13315" name="Text Placeholder 3"/>
          <p:cNvSpPr>
            <a:spLocks noGrp="1"/>
          </p:cNvSpPr>
          <p:nvPr>
            <p:ph type="body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ea typeface="ＭＳ Ｐゴシック" charset="-128"/>
              </a:rPr>
              <a:t>Metin Öz </a:t>
            </a:r>
          </a:p>
          <a:p>
            <a:pPr>
              <a:spcBef>
                <a:spcPct val="0"/>
              </a:spcBef>
            </a:pPr>
            <a:r>
              <a:rPr lang="en-US" altLang="en-US" dirty="0">
                <a:ea typeface="ＭＳ Ｐゴシック" charset="-128"/>
              </a:rPr>
              <a:t>Harun Üner </a:t>
            </a:r>
          </a:p>
        </p:txBody>
      </p:sp>
      <p:sp>
        <p:nvSpPr>
          <p:cNvPr id="13316" name="Text Placeholder 4"/>
          <p:cNvSpPr>
            <a:spLocks noGrp="1"/>
          </p:cNvSpPr>
          <p:nvPr>
            <p:ph type="body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tr-TR" altLang="en-US" dirty="0">
                <a:ea typeface="ＭＳ Ｐゴシック" charset="-128"/>
              </a:rPr>
              <a:t>Group No: 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Date 12/01/2025</a:t>
            </a:r>
          </a:p>
        </p:txBody>
      </p:sp>
      <p:pic>
        <p:nvPicPr>
          <p:cNvPr id="3" name="Resim 40">
            <a:extLst>
              <a:ext uri="{FF2B5EF4-FFF2-40B4-BE49-F238E27FC236}">
                <a16:creationId xmlns:a16="http://schemas.microsoft.com/office/drawing/2014/main" id="{E726FE77-4C86-CFA6-5000-16FA448386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0" r="6349" b="28646"/>
          <a:stretch/>
        </p:blipFill>
        <p:spPr>
          <a:xfrm>
            <a:off x="2526811" y="123478"/>
            <a:ext cx="5400600" cy="2562996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31269-44F7-73A9-76E3-0E83E83610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568" y="339502"/>
            <a:ext cx="6668019" cy="1024590"/>
          </a:xfrm>
        </p:spPr>
        <p:txBody>
          <a:bodyPr/>
          <a:lstStyle/>
          <a:p>
            <a:r>
              <a:rPr lang="en-US" dirty="0"/>
              <a:t>Tail Design 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25452-CCA7-EE72-F51E-5E595D4EA6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92080" y="1364092"/>
            <a:ext cx="3096344" cy="452328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  and explanation for the purpose of tail   </a:t>
            </a:r>
            <a:endParaRPr lang="tr-TR" dirty="0">
              <a:latin typeface="Georgia" panose="02040502050405020303" pitchFamily="18" charset="0"/>
            </a:endParaRPr>
          </a:p>
        </p:txBody>
      </p:sp>
      <p:pic>
        <p:nvPicPr>
          <p:cNvPr id="4" name="Resim 2">
            <a:extLst>
              <a:ext uri="{FF2B5EF4-FFF2-40B4-BE49-F238E27FC236}">
                <a16:creationId xmlns:a16="http://schemas.microsoft.com/office/drawing/2014/main" id="{E92EB212-D648-9F6F-677C-DF43846B4F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" b="-1"/>
          <a:stretch/>
        </p:blipFill>
        <p:spPr bwMode="auto">
          <a:xfrm>
            <a:off x="4572000" y="2787774"/>
            <a:ext cx="4418401" cy="122548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07EFBD-C4EE-B471-A6DD-CE0A3E78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71" r="3655"/>
          <a:stretch/>
        </p:blipFill>
        <p:spPr>
          <a:xfrm>
            <a:off x="95567" y="1207658"/>
            <a:ext cx="4159676" cy="275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5692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F14CC4-0EB8-A576-C076-375410311A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5616" y="123478"/>
            <a:ext cx="6668019" cy="1024590"/>
          </a:xfrm>
        </p:spPr>
        <p:txBody>
          <a:bodyPr/>
          <a:lstStyle/>
          <a:p>
            <a:pPr algn="ctr"/>
            <a:r>
              <a:rPr lang="en-US" dirty="0"/>
              <a:t>3D design 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98F40-EC61-E4B1-BD83-47384EF898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560" y="3579862"/>
            <a:ext cx="8280920" cy="738967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  Internal Structure of The Wing                              Bending Moment and Deflection</a:t>
            </a:r>
          </a:p>
          <a:p>
            <a:r>
              <a:rPr lang="en-US" dirty="0">
                <a:latin typeface="Georgia" panose="02040502050405020303" pitchFamily="18" charset="0"/>
              </a:rPr>
              <a:t>                                                                                                           Distribution</a:t>
            </a:r>
            <a:endParaRPr lang="tr-TR" dirty="0">
              <a:latin typeface="Georgia" panose="02040502050405020303" pitchFamily="18" charset="0"/>
            </a:endParaRPr>
          </a:p>
        </p:txBody>
      </p:sp>
      <p:pic>
        <p:nvPicPr>
          <p:cNvPr id="4" name="Resim 17">
            <a:extLst>
              <a:ext uri="{FF2B5EF4-FFF2-40B4-BE49-F238E27FC236}">
                <a16:creationId xmlns:a16="http://schemas.microsoft.com/office/drawing/2014/main" id="{0F9971DF-2073-DE66-D437-ECDD3FE968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1" r="7878"/>
          <a:stretch/>
        </p:blipFill>
        <p:spPr bwMode="auto">
          <a:xfrm>
            <a:off x="4572000" y="951043"/>
            <a:ext cx="4234523" cy="2484803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BC74B9-1079-84D2-8506-5777BC502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51043"/>
            <a:ext cx="4249871" cy="248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6957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11FC3D-5E49-AE1F-179C-3D09E1C8C0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752" y="90637"/>
            <a:ext cx="6668019" cy="1024590"/>
          </a:xfrm>
        </p:spPr>
        <p:txBody>
          <a:bodyPr/>
          <a:lstStyle/>
          <a:p>
            <a:r>
              <a:rPr lang="en-US" dirty="0"/>
              <a:t>Dynamic Stability</a:t>
            </a:r>
          </a:p>
          <a:p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D41D0-CA62-70C2-16B6-D05BC2B4F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1600" y="3834613"/>
            <a:ext cx="6668021" cy="452328"/>
          </a:xfrm>
        </p:spPr>
        <p:txBody>
          <a:bodyPr/>
          <a:lstStyle/>
          <a:p>
            <a:endParaRPr lang="tr-TR" dirty="0"/>
          </a:p>
        </p:txBody>
      </p:sp>
      <p:pic>
        <p:nvPicPr>
          <p:cNvPr id="4" name="Resim 14">
            <a:extLst>
              <a:ext uri="{FF2B5EF4-FFF2-40B4-BE49-F238E27FC236}">
                <a16:creationId xmlns:a16="http://schemas.microsoft.com/office/drawing/2014/main" id="{B2487FB0-F67E-EB2E-FE39-1306CB72C7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059582"/>
            <a:ext cx="2183641" cy="2318381"/>
          </a:xfrm>
          <a:prstGeom prst="rect">
            <a:avLst/>
          </a:prstGeom>
        </p:spPr>
      </p:pic>
      <p:pic>
        <p:nvPicPr>
          <p:cNvPr id="6" name="Resim 13">
            <a:extLst>
              <a:ext uri="{FF2B5EF4-FFF2-40B4-BE49-F238E27FC236}">
                <a16:creationId xmlns:a16="http://schemas.microsoft.com/office/drawing/2014/main" id="{3A4E3F01-14DB-7F0D-6B71-7ABBC0E385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7" t="1286" r="-35" b="9"/>
          <a:stretch/>
        </p:blipFill>
        <p:spPr bwMode="auto">
          <a:xfrm>
            <a:off x="3275856" y="1053141"/>
            <a:ext cx="2293183" cy="24120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Resim 16">
            <a:extLst>
              <a:ext uri="{FF2B5EF4-FFF2-40B4-BE49-F238E27FC236}">
                <a16:creationId xmlns:a16="http://schemas.microsoft.com/office/drawing/2014/main" id="{E0F17BE1-BD93-C209-9273-4DEB2BFB0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053141"/>
            <a:ext cx="2293184" cy="244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94834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9FFD3-9DD8-DC49-EA65-C6875E521C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7624" y="195486"/>
            <a:ext cx="7632846" cy="1024590"/>
          </a:xfrm>
        </p:spPr>
        <p:txBody>
          <a:bodyPr/>
          <a:lstStyle/>
          <a:p>
            <a:r>
              <a:rPr lang="en-US" dirty="0"/>
              <a:t>The Selection of Hardware 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4B011-CE58-DD12-8CEE-9EBE753F8B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401" y="3476804"/>
            <a:ext cx="8352928" cy="806386"/>
          </a:xfrm>
        </p:spPr>
        <p:txBody>
          <a:bodyPr/>
          <a:lstStyle/>
          <a:p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Emax RS2205S-2300Kv                    3 blade 5045                             Emax ES09MD </a:t>
            </a:r>
          </a:p>
          <a:p>
            <a:r>
              <a:rPr lang="en-GB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                                                                       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Dual–Bearing servo</a:t>
            </a:r>
            <a:endParaRPr lang="tr-TR" dirty="0"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5347A-7D5B-A361-D37C-76055EF07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1592"/>
            <a:ext cx="2146419" cy="2355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35AF9A-D73F-FCE9-63C5-2F68E04C5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1085131"/>
            <a:ext cx="2652257" cy="2452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EE3F3B-4A35-697C-0C27-52CB34ECD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711" y="980003"/>
            <a:ext cx="2432543" cy="238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21464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742EF9-55B9-6E0A-6202-2DF67F526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1" y="339502"/>
            <a:ext cx="7416825" cy="1368152"/>
          </a:xfrm>
        </p:spPr>
        <p:txBody>
          <a:bodyPr/>
          <a:lstStyle/>
          <a:p>
            <a:pPr algn="ctr"/>
            <a:r>
              <a:rPr lang="en-US" sz="3600" dirty="0"/>
              <a:t>The Designation of Rotors and Tilting Mechanism</a:t>
            </a:r>
            <a:endParaRPr lang="tr-TR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D0061-3C73-E065-772B-DBBE3265D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7123" y="3710808"/>
            <a:ext cx="7316093" cy="452328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          The Position of the Rotors                                               Tilting Mechanism </a:t>
            </a:r>
            <a:endParaRPr lang="tr-TR" dirty="0">
              <a:latin typeface="Georgia" panose="02040502050405020303" pitchFamily="18" charset="0"/>
            </a:endParaRPr>
          </a:p>
        </p:txBody>
      </p:sp>
      <p:pic>
        <p:nvPicPr>
          <p:cNvPr id="4" name="Picture 3" descr="A drawing of a couple of cones&#10;&#10;Description automatically generated with medium confidence">
            <a:extLst>
              <a:ext uri="{FF2B5EF4-FFF2-40B4-BE49-F238E27FC236}">
                <a16:creationId xmlns:a16="http://schemas.microsoft.com/office/drawing/2014/main" id="{91137F42-60EB-1BC3-29B5-660370FA5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51670"/>
            <a:ext cx="3813610" cy="1728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close-up of a propeller&#10;&#10;Description automatically generated">
            <a:extLst>
              <a:ext uri="{FF2B5EF4-FFF2-40B4-BE49-F238E27FC236}">
                <a16:creationId xmlns:a16="http://schemas.microsoft.com/office/drawing/2014/main" id="{722D1B3E-FB04-4A93-3BB6-04DB241ACB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838600"/>
            <a:ext cx="2855002" cy="1741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3852584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40E113-EEE3-7885-6CDA-E43279BB2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3608" y="267494"/>
            <a:ext cx="7272806" cy="1296144"/>
          </a:xfrm>
        </p:spPr>
        <p:txBody>
          <a:bodyPr/>
          <a:lstStyle/>
          <a:p>
            <a:pPr algn="ctr"/>
            <a:r>
              <a:rPr lang="en-US" dirty="0"/>
              <a:t>Structural Analysis of the Wing Members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EE516-B96E-E178-ED4F-C324AD41F1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497" y="3939902"/>
            <a:ext cx="7744975" cy="452328"/>
          </a:xfrm>
        </p:spPr>
        <p:txBody>
          <a:bodyPr/>
          <a:lstStyle/>
          <a:p>
            <a:endParaRPr lang="tr-TR" dirty="0">
              <a:latin typeface="Georgia" panose="02040502050405020303" pitchFamily="18" charset="0"/>
            </a:endParaRPr>
          </a:p>
        </p:txBody>
      </p:sp>
      <p:pic>
        <p:nvPicPr>
          <p:cNvPr id="4" name="Resim 21">
            <a:extLst>
              <a:ext uri="{FF2B5EF4-FFF2-40B4-BE49-F238E27FC236}">
                <a16:creationId xmlns:a16="http://schemas.microsoft.com/office/drawing/2014/main" id="{AF74A2C2-1798-EECF-A3A0-502BB17DAC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35646"/>
            <a:ext cx="4140781" cy="21599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Resim 23">
            <a:extLst>
              <a:ext uri="{FF2B5EF4-FFF2-40B4-BE49-F238E27FC236}">
                <a16:creationId xmlns:a16="http://schemas.microsoft.com/office/drawing/2014/main" id="{D97054E4-F22F-C52E-BA8D-2E77D553A6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98" y="1635646"/>
            <a:ext cx="4117755" cy="21599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9343733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155D4-43A0-BDC4-0F6C-9258AA8092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37990" y="195486"/>
            <a:ext cx="6668019" cy="1024590"/>
          </a:xfrm>
        </p:spPr>
        <p:txBody>
          <a:bodyPr/>
          <a:lstStyle/>
          <a:p>
            <a:pPr algn="ctr"/>
            <a:r>
              <a:rPr lang="en-US" dirty="0"/>
              <a:t>Cost Analysis 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C8C27-8CCA-DEF9-8CD7-32445AC300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tr-TR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EB8451-F0DD-699B-3F71-7DD428C3E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550400"/>
              </p:ext>
            </p:extLst>
          </p:nvPr>
        </p:nvGraphicFramePr>
        <p:xfrm>
          <a:off x="309331" y="972796"/>
          <a:ext cx="4104456" cy="25029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6861">
                  <a:extLst>
                    <a:ext uri="{9D8B030D-6E8A-4147-A177-3AD203B41FA5}">
                      <a16:colId xmlns:a16="http://schemas.microsoft.com/office/drawing/2014/main" val="2918625937"/>
                    </a:ext>
                  </a:extLst>
                </a:gridCol>
                <a:gridCol w="2746701">
                  <a:extLst>
                    <a:ext uri="{9D8B030D-6E8A-4147-A177-3AD203B41FA5}">
                      <a16:colId xmlns:a16="http://schemas.microsoft.com/office/drawing/2014/main" val="4047220618"/>
                    </a:ext>
                  </a:extLst>
                </a:gridCol>
                <a:gridCol w="490894">
                  <a:extLst>
                    <a:ext uri="{9D8B030D-6E8A-4147-A177-3AD203B41FA5}">
                      <a16:colId xmlns:a16="http://schemas.microsoft.com/office/drawing/2014/main" val="777039917"/>
                    </a:ext>
                  </a:extLst>
                </a:gridCol>
              </a:tblGrid>
              <a:tr h="373337">
                <a:tc>
                  <a:txBody>
                    <a:bodyPr/>
                    <a:lstStyle/>
                    <a:p>
                      <a:pPr algn="ctr"/>
                      <a:r>
                        <a:rPr lang="en-GB" sz="900" spc="75">
                          <a:effectLst/>
                        </a:rPr>
                        <a:t>Item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spc="75">
                          <a:effectLst/>
                        </a:rPr>
                        <a:t>Description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spc="75">
                          <a:effectLst/>
                        </a:rPr>
                        <a:t>Cost (₺)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00116436"/>
                  </a:ext>
                </a:extLst>
              </a:tr>
              <a:tr h="323416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PLA Filament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Spool of 1 kg PLA filament for application requiring strength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350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9278459"/>
                  </a:ext>
                </a:extLst>
              </a:tr>
              <a:tr h="323416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LW-PLA Filament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Spool of 1 kg Light-Weight PLA Filament 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1500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8445265"/>
                  </a:ext>
                </a:extLst>
              </a:tr>
              <a:tr h="315496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Wing Spar Pipe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1 meter of CFRP pipe with diameter of 12mm-10mm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580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6624730"/>
                  </a:ext>
                </a:extLst>
              </a:tr>
              <a:tr h="315496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Tail Pipe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1 meter of CFRP pipe with diameter of 14mm-12mm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700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74988910"/>
                  </a:ext>
                </a:extLst>
              </a:tr>
              <a:tr h="268159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Adhesives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Adhesives for bonding printed parts 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300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7478125"/>
                  </a:ext>
                </a:extLst>
              </a:tr>
              <a:tr h="315496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Control Tools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Push-Rods, Horns, Hinges, Canopy-Locks, etc.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300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9556990"/>
                  </a:ext>
                </a:extLst>
              </a:tr>
              <a:tr h="268159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Fasteners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Plastic and metal bolts and nuts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 dirty="0">
                          <a:effectLst/>
                        </a:rPr>
                        <a:t>100</a:t>
                      </a:r>
                      <a:endParaRPr lang="tr-TR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373669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63D96F7-8241-3614-5630-793945F3E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947996"/>
              </p:ext>
            </p:extLst>
          </p:nvPr>
        </p:nvGraphicFramePr>
        <p:xfrm>
          <a:off x="4572000" y="972796"/>
          <a:ext cx="4231382" cy="25669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3668">
                  <a:extLst>
                    <a:ext uri="{9D8B030D-6E8A-4147-A177-3AD203B41FA5}">
                      <a16:colId xmlns:a16="http://schemas.microsoft.com/office/drawing/2014/main" val="4184602309"/>
                    </a:ext>
                  </a:extLst>
                </a:gridCol>
                <a:gridCol w="2831641">
                  <a:extLst>
                    <a:ext uri="{9D8B030D-6E8A-4147-A177-3AD203B41FA5}">
                      <a16:colId xmlns:a16="http://schemas.microsoft.com/office/drawing/2014/main" val="3285005364"/>
                    </a:ext>
                  </a:extLst>
                </a:gridCol>
                <a:gridCol w="506073">
                  <a:extLst>
                    <a:ext uri="{9D8B030D-6E8A-4147-A177-3AD203B41FA5}">
                      <a16:colId xmlns:a16="http://schemas.microsoft.com/office/drawing/2014/main" val="1568172170"/>
                    </a:ext>
                  </a:extLst>
                </a:gridCol>
              </a:tblGrid>
              <a:tr h="362207">
                <a:tc>
                  <a:txBody>
                    <a:bodyPr/>
                    <a:lstStyle/>
                    <a:p>
                      <a:pPr algn="ctr"/>
                      <a:r>
                        <a:rPr lang="en-GB" sz="900" spc="75">
                          <a:effectLst/>
                        </a:rPr>
                        <a:t>Item (pcs)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spc="75">
                          <a:effectLst/>
                        </a:rPr>
                        <a:t>Description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spc="75">
                          <a:effectLst/>
                        </a:rPr>
                        <a:t>Cost (₺)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3096806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BLDC Motors (3)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Emax RS2205S-2300Kv model BLDC motor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990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1838024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Tilt Servos (2)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Emax ES09MD Dual–Bearing servos used for tilt mechanism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1300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4652444"/>
                  </a:ext>
                </a:extLst>
              </a:tr>
              <a:tr h="312835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Control Servos (4)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Emax ES08MA-II Metal Gear servo used for control surfaces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720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9555003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ESC (3)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HSKRC 45A Brushless Electronic Speed Controller 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2100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1329449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Flight Controller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Pixhawk 2.4.8 Flight Controller with GPS and Power module  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6800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7430601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Airspeed Sensor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Pixhawk Pitot Tube and Airspeed Sensor 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2400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1804254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Propeller (4)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OEM 5045 3-Blade Plastic Propellers 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200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7633404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Battery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Leopard Power 14.8V 5200mAh Li-Po Battery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 dirty="0">
                          <a:effectLst/>
                        </a:rPr>
                        <a:t>4000</a:t>
                      </a:r>
                      <a:endParaRPr lang="tr-TR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38419001"/>
                  </a:ext>
                </a:extLst>
              </a:tr>
            </a:tbl>
          </a:graphicData>
        </a:graphic>
      </p:graphicFrame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D61118-A80D-9627-BA57-1B1B875C43A9}"/>
              </a:ext>
            </a:extLst>
          </p:cNvPr>
          <p:cNvSpPr txBox="1">
            <a:spLocks/>
          </p:cNvSpPr>
          <p:nvPr/>
        </p:nvSpPr>
        <p:spPr>
          <a:xfrm>
            <a:off x="767123" y="3710808"/>
            <a:ext cx="7316093" cy="45232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641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987401" indent="-377816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520787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2130372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739957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3352464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5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4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2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eorgia" panose="02040502050405020303" pitchFamily="18" charset="0"/>
              </a:rPr>
              <a:t>          Mechanical Parts: </a:t>
            </a:r>
            <a:r>
              <a:rPr lang="en-GB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3.830₺                                        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Electronic Parts: 18.510₺</a:t>
            </a:r>
            <a:endParaRPr lang="tr-TR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802761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C68FE9-9D80-62D5-5473-D225FA19FE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1720" y="153541"/>
            <a:ext cx="5400598" cy="648072"/>
          </a:xfrm>
        </p:spPr>
        <p:txBody>
          <a:bodyPr/>
          <a:lstStyle/>
          <a:p>
            <a:r>
              <a:rPr lang="en-US" dirty="0"/>
              <a:t>Project Management </a:t>
            </a:r>
          </a:p>
          <a:p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B0FDC-60E8-E6E1-4A08-8F20E0DC8F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536" y="3939902"/>
            <a:ext cx="7604125" cy="452328"/>
          </a:xfrm>
        </p:spPr>
        <p:txBody>
          <a:bodyPr/>
          <a:lstStyle/>
          <a:p>
            <a:r>
              <a:rPr lang="en-US" sz="1200" dirty="0">
                <a:latin typeface="Georgia" panose="02040502050405020303" pitchFamily="18" charset="0"/>
              </a:rPr>
              <a:t>                     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818D"/>
                </a:solidFill>
                <a:effectLst/>
                <a:uLnTx/>
                <a:uFillTx/>
                <a:latin typeface="Georgia" charset="0"/>
              </a:rPr>
              <a:t>Design</a:t>
            </a:r>
            <a:r>
              <a:rPr lang="en-US" sz="2400" dirty="0">
                <a:solidFill>
                  <a:srgbClr val="16818D"/>
                </a:solidFill>
                <a:latin typeface="Georgia" charset="0"/>
              </a:rPr>
              <a:t> Tree                                        Gantt Chard</a:t>
            </a:r>
            <a:endParaRPr lang="tr-TR" sz="1200" dirty="0">
              <a:latin typeface="Georgia" panose="02040502050405020303" pitchFamily="18" charset="0"/>
            </a:endParaRPr>
          </a:p>
        </p:txBody>
      </p:sp>
      <p:pic>
        <p:nvPicPr>
          <p:cNvPr id="4" name="Resim 9">
            <a:extLst>
              <a:ext uri="{FF2B5EF4-FFF2-40B4-BE49-F238E27FC236}">
                <a16:creationId xmlns:a16="http://schemas.microsoft.com/office/drawing/2014/main" id="{79356507-73D1-D898-261B-5F6F9D1EE6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" r="2896" b="7627"/>
          <a:stretch/>
        </p:blipFill>
        <p:spPr bwMode="auto">
          <a:xfrm>
            <a:off x="64154" y="843558"/>
            <a:ext cx="4219815" cy="295540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Resim 25">
            <a:extLst>
              <a:ext uri="{FF2B5EF4-FFF2-40B4-BE49-F238E27FC236}">
                <a16:creationId xmlns:a16="http://schemas.microsoft.com/office/drawing/2014/main" id="{F6419E65-6ABA-F792-9904-A9AA00098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79" y="837384"/>
            <a:ext cx="4666964" cy="29554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4920059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961D04-EAD6-BA81-BBCA-44F1F59B9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DF37A-6CFB-B6E4-B2AE-ED4AD28D9A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4095814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tr-TR" dirty="0"/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467544" y="195486"/>
            <a:ext cx="6668019" cy="10245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altLang="en-US" sz="2400" dirty="0">
                <a:ea typeface="ＭＳ Ｐゴシック" charset="-128"/>
              </a:rPr>
              <a:t>What is VTOL air vehicle? </a:t>
            </a:r>
          </a:p>
        </p:txBody>
      </p:sp>
      <p:sp>
        <p:nvSpPr>
          <p:cNvPr id="14338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467542" y="787501"/>
            <a:ext cx="6668021" cy="19282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VTOL is a type of aircraft that can take off and land vertically</a:t>
            </a:r>
            <a:r>
              <a:rPr lang="en-US" sz="1400" dirty="0">
                <a:solidFill>
                  <a:prstClr val="black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 and also perform forward flight like a fixed winged aircraft.</a:t>
            </a:r>
          </a:p>
          <a:p>
            <a:pPr marR="0" lvl="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tabLst/>
              <a:defRPr/>
            </a:pPr>
            <a:endParaRPr lang="en-US" sz="1400" dirty="0">
              <a:solidFill>
                <a:prstClr val="black"/>
              </a:solidFill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 Types of fixed wing VTOLs: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41338" marR="0" lvl="1" indent="-274638" algn="l" defTabSz="60641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6818D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Quad-in-Plane VTOLs</a:t>
            </a:r>
          </a:p>
          <a:p>
            <a:pPr marL="541338" marR="0" lvl="1" indent="-274638" algn="l" defTabSz="60641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6818D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Tail-sitter VTOLs</a:t>
            </a:r>
          </a:p>
          <a:p>
            <a:pPr marL="541338" marR="0" lvl="1" indent="-274638" algn="l" defTabSz="60641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6818D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Tiltrotor VTOLs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536EFA-CC54-49FE-147C-A73A7C6B62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02" b="-1397"/>
          <a:stretch/>
        </p:blipFill>
        <p:spPr>
          <a:xfrm>
            <a:off x="5796136" y="1683842"/>
            <a:ext cx="2565932" cy="17758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A68EC9-C2DE-47CE-BEEC-B2A28CC75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859782"/>
            <a:ext cx="2430356" cy="1494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6956DE-5886-D024-529B-A497C934C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2631564"/>
            <a:ext cx="2343102" cy="165618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A44E81-46EF-A056-6ADE-96B7D40A53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23478"/>
            <a:ext cx="7992888" cy="1024590"/>
          </a:xfrm>
        </p:spPr>
        <p:txBody>
          <a:bodyPr/>
          <a:lstStyle/>
          <a:p>
            <a:r>
              <a:rPr lang="en-US" altLang="en-US" sz="2400" dirty="0">
                <a:ea typeface="ＭＳ Ｐゴシック" charset="-128"/>
              </a:rPr>
              <a:t>Problem Definition and Functional Requirements:</a:t>
            </a:r>
          </a:p>
          <a:p>
            <a:endParaRPr lang="tr-TR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F543C83-D5F0-0B41-0DC0-3D478C4FD898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23528" y="921904"/>
                <a:ext cx="7920880" cy="3378038"/>
              </a:xfrm>
            </p:spPr>
            <p:txBody>
              <a:bodyPr/>
              <a:lstStyle/>
              <a:p>
                <a:r>
                  <a:rPr lang="en-GB" dirty="0">
                    <a:latin typeface="Georgia" panose="02040502050405020303" pitchFamily="18" charset="0"/>
                  </a:rPr>
                  <a:t>The aim of the project is to design a fixed wing VTOL which can perform transition from hover flight to forward flight by using tilt-rotor mechanism. The aircraft should also follow the functional requirements given below.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lang="en-US" altLang="en-US" dirty="0">
                    <a:solidFill>
                      <a:prstClr val="black"/>
                    </a:solidFill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Semi-Autonomous Flight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Tilt Rotor Mechanism</a:t>
                </a:r>
              </a:p>
              <a:p>
                <a:pPr marL="266700" indent="-266700">
                  <a:buClr>
                    <a:srgbClr val="16818D"/>
                  </a:buClr>
                  <a:buFont typeface="Arial" charset="0"/>
                  <a:buChar char="•"/>
                  <a:defRPr/>
                </a:pPr>
                <a:r>
                  <a:rPr lang="en-US" altLang="en-US" dirty="0">
                    <a:solidFill>
                      <a:prstClr val="black"/>
                    </a:solidFill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Wing-Span: 1000-1500mm </a:t>
                </a:r>
                <a:r>
                  <a:rPr lang="en-GB" dirty="0">
                    <a:latin typeface="Georgia" panose="02040502050405020303" pitchFamily="18" charset="0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𝑤𝑠</m:t>
                        </m:r>
                      </m:sub>
                    </m:sSub>
                  </m:oMath>
                </a14:m>
                <a:r>
                  <a:rPr lang="en-GB" dirty="0">
                    <a:latin typeface="Georgia" panose="02040502050405020303" pitchFamily="18" charset="0"/>
                  </a:rPr>
                  <a:t>]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Stall Speed: 8-10m/s [𝑉_𝑆𝑡𝑎𝑙𝑙]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Cruise Speed: 10-13m/s [𝑉_𝐶𝑟𝑢𝑖𝑠𝑒]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Take-off Weight: 1000-2000gr [𝑀_𝑡𝑜]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Mostly 3D Printed Manufacturing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endPara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endParaRPr lang="en-GB" dirty="0"/>
              </a:p>
              <a:p>
                <a:endParaRPr lang="tr-TR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F543C83-D5F0-0B41-0DC0-3D478C4FD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23528" y="921904"/>
                <a:ext cx="7920880" cy="3378038"/>
              </a:xfrm>
              <a:blipFill>
                <a:blip r:embed="rId2"/>
                <a:stretch>
                  <a:fillRect l="-1540" t="-1805" r="-207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1257672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C1E2AA-099D-F7C2-341E-E7FA8E870C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23478"/>
            <a:ext cx="6668019" cy="1024590"/>
          </a:xfrm>
        </p:spPr>
        <p:txBody>
          <a:bodyPr/>
          <a:lstStyle/>
          <a:p>
            <a:pPr algn="ctr"/>
            <a:r>
              <a:rPr lang="en-US" sz="2400" dirty="0"/>
              <a:t>Product Design Specifications</a:t>
            </a:r>
            <a:endParaRPr lang="tr-TR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BFB68-7A0C-915B-4AEF-CA047766D4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560" y="1154371"/>
            <a:ext cx="3600400" cy="31683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Control Stability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Unusable Rotors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Transition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Hover Efficiency </a:t>
            </a:r>
            <a:endParaRPr lang="tr-TR" dirty="0">
              <a:latin typeface="Georgia" panose="02040502050405020303" pitchFamily="18" charset="0"/>
            </a:endParaRPr>
          </a:p>
        </p:txBody>
      </p:sp>
      <p:pic>
        <p:nvPicPr>
          <p:cNvPr id="4" name="Resim 36">
            <a:extLst>
              <a:ext uri="{FF2B5EF4-FFF2-40B4-BE49-F238E27FC236}">
                <a16:creationId xmlns:a16="http://schemas.microsoft.com/office/drawing/2014/main" id="{541E941D-52EE-6EC2-D9AF-0C46BE6F8E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81" y="915566"/>
            <a:ext cx="4340860" cy="26993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4883787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E37018-48CD-C6D3-C57D-078F40071E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9672" y="267494"/>
            <a:ext cx="6668019" cy="1024590"/>
          </a:xfrm>
        </p:spPr>
        <p:txBody>
          <a:bodyPr/>
          <a:lstStyle/>
          <a:p>
            <a:pPr algn="ctr"/>
            <a:r>
              <a:rPr lang="en-US" sz="2400" dirty="0"/>
              <a:t>Binary Dominance Matrix </a:t>
            </a:r>
            <a:endParaRPr lang="tr-TR" sz="2400" dirty="0"/>
          </a:p>
        </p:txBody>
      </p:sp>
      <p:pic>
        <p:nvPicPr>
          <p:cNvPr id="4" name="Resim 28">
            <a:extLst>
              <a:ext uri="{FF2B5EF4-FFF2-40B4-BE49-F238E27FC236}">
                <a16:creationId xmlns:a16="http://schemas.microsoft.com/office/drawing/2014/main" id="{BEB8424E-59A9-9BBF-7A63-8898800D01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71497"/>
            <a:ext cx="3906974" cy="2942525"/>
          </a:xfrm>
          <a:prstGeom prst="rect">
            <a:avLst/>
          </a:prstGeom>
        </p:spPr>
      </p:pic>
      <p:pic>
        <p:nvPicPr>
          <p:cNvPr id="5" name="Resim 30">
            <a:extLst>
              <a:ext uri="{FF2B5EF4-FFF2-40B4-BE49-F238E27FC236}">
                <a16:creationId xmlns:a16="http://schemas.microsoft.com/office/drawing/2014/main" id="{E94F82E0-26DC-250E-862F-7CC56F29EC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935267"/>
            <a:ext cx="4526298" cy="28149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408827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C10CC0-6C72-AB13-50F4-B72733EFF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3682" y="51470"/>
            <a:ext cx="6668019" cy="1024590"/>
          </a:xfrm>
        </p:spPr>
        <p:txBody>
          <a:bodyPr/>
          <a:lstStyle/>
          <a:p>
            <a:pPr algn="ctr"/>
            <a:r>
              <a:rPr lang="en-US" sz="2400" dirty="0"/>
              <a:t>Possible Concepts</a:t>
            </a:r>
            <a:endParaRPr lang="tr-TR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7357A-AED4-EFC2-B8A5-6AE1AAEF0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7624" y="3363838"/>
            <a:ext cx="6912768" cy="936104"/>
          </a:xfrm>
        </p:spPr>
        <p:txBody>
          <a:bodyPr/>
          <a:lstStyle/>
          <a:p>
            <a:pPr marL="0" marR="0" lvl="0" indent="0" defTabSz="606410" rtl="0" eaLnBrk="0" fontAlgn="base" latinLnBrk="0" hangingPunct="0">
              <a:lnSpc>
                <a:spcPts val="4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818D"/>
                </a:solidFill>
                <a:effectLst/>
                <a:uLnTx/>
                <a:uFillTx/>
                <a:latin typeface="Georgia" charset="0"/>
              </a:rPr>
              <a:t>                Concept-1                                                       Concept-2  </a:t>
            </a:r>
          </a:p>
          <a:p>
            <a:pPr marL="0" marR="0" lvl="0" indent="0" defTabSz="606410" rtl="0" eaLnBrk="0" fontAlgn="base" latinLnBrk="0" hangingPunct="0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16818D"/>
                </a:solidFill>
                <a:latin typeface="Georgia" charset="0"/>
              </a:rPr>
              <a:t>         Three-Rotor VTOL                                          Four-Rotor VTOL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6818D"/>
              </a:solidFill>
              <a:effectLst/>
              <a:uLnTx/>
              <a:uFillTx/>
              <a:latin typeface="Georgia" charset="0"/>
            </a:endParaRPr>
          </a:p>
          <a:p>
            <a:pPr marL="0" marR="0" lvl="0" indent="0" defTabSz="606410" rtl="0" eaLnBrk="0" fontAlgn="base" latinLnBrk="0" hangingPunct="0">
              <a:lnSpc>
                <a:spcPts val="4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818D"/>
                </a:solidFill>
                <a:effectLst/>
                <a:uLnTx/>
                <a:uFillTx/>
                <a:latin typeface="Georgia" charset="0"/>
              </a:rPr>
              <a:t>       </a:t>
            </a: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16818D"/>
              </a:solidFill>
              <a:effectLst/>
              <a:uLnTx/>
              <a:uFillTx/>
              <a:latin typeface="Georgia" charset="0"/>
            </a:endParaRPr>
          </a:p>
          <a:p>
            <a:endParaRPr lang="tr-TR" dirty="0"/>
          </a:p>
        </p:txBody>
      </p:sp>
      <p:pic>
        <p:nvPicPr>
          <p:cNvPr id="4" name="Resim 34">
            <a:extLst>
              <a:ext uri="{FF2B5EF4-FFF2-40B4-BE49-F238E27FC236}">
                <a16:creationId xmlns:a16="http://schemas.microsoft.com/office/drawing/2014/main" id="{E0D3A547-1CFA-18F9-B0E8-A5A88DB0E9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4" b="7130"/>
          <a:stretch/>
        </p:blipFill>
        <p:spPr bwMode="auto">
          <a:xfrm>
            <a:off x="971600" y="843558"/>
            <a:ext cx="3375718" cy="2570732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Resim 35">
            <a:extLst>
              <a:ext uri="{FF2B5EF4-FFF2-40B4-BE49-F238E27FC236}">
                <a16:creationId xmlns:a16="http://schemas.microsoft.com/office/drawing/2014/main" id="{2B4FF7C8-7A76-BAE4-9FA7-89D9108AF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843558"/>
            <a:ext cx="3263551" cy="25707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3796083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7">
            <a:extLst>
              <a:ext uri="{FF2B5EF4-FFF2-40B4-BE49-F238E27FC236}">
                <a16:creationId xmlns:a16="http://schemas.microsoft.com/office/drawing/2014/main" id="{4F2E3282-CCD6-08F7-EB7B-9EF441D76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10470"/>
            <a:ext cx="3838312" cy="2609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BAE9ACE-4D7B-F9E3-5197-B5EEC976C0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024" y="3234285"/>
            <a:ext cx="7992888" cy="936104"/>
          </a:xfrm>
        </p:spPr>
        <p:txBody>
          <a:bodyPr/>
          <a:lstStyle/>
          <a:p>
            <a:pPr marL="0" marR="0" lvl="0" indent="0" defTabSz="606410" rtl="0" eaLnBrk="0" fontAlgn="base" latinLnBrk="0" hangingPunct="0">
              <a:lnSpc>
                <a:spcPts val="4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6818D"/>
                </a:solidFill>
                <a:effectLst/>
                <a:uLnTx/>
                <a:uFillTx/>
                <a:latin typeface="Georgia" charset="0"/>
              </a:rPr>
              <a:t>                             Concept-3                                                         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6818D"/>
                </a:solidFill>
                <a:effectLst/>
                <a:uLnTx/>
                <a:uFillTx/>
                <a:latin typeface="Georgia" charset="0"/>
              </a:rPr>
              <a:t>Concept Evaluation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6818D"/>
              </a:solidFill>
              <a:effectLst/>
              <a:uLnTx/>
              <a:uFillTx/>
              <a:latin typeface="Georgia" charset="0"/>
            </a:endParaRPr>
          </a:p>
          <a:p>
            <a:pPr marL="0" marR="0" lvl="0" indent="0" defTabSz="606410" rtl="0" eaLnBrk="0" fontAlgn="base" latinLnBrk="0" hangingPunct="0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16818D"/>
                </a:solidFill>
                <a:latin typeface="Georgia" charset="0"/>
              </a:rPr>
              <a:t>                       Two-Rotor VTOL</a:t>
            </a:r>
            <a:endParaRPr lang="tr-TR" dirty="0"/>
          </a:p>
        </p:txBody>
      </p:sp>
      <p:pic>
        <p:nvPicPr>
          <p:cNvPr id="7" name="Resim 31">
            <a:extLst>
              <a:ext uri="{FF2B5EF4-FFF2-40B4-BE49-F238E27FC236}">
                <a16:creationId xmlns:a16="http://schemas.microsoft.com/office/drawing/2014/main" id="{8B1CE1C1-2E93-45BF-4FF6-ABADE8EA2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33318"/>
            <a:ext cx="4037940" cy="27219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902856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62A7EF-7806-B953-8D46-60A85E0E4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1" y="195486"/>
            <a:ext cx="6668019" cy="1024590"/>
          </a:xfrm>
        </p:spPr>
        <p:txBody>
          <a:bodyPr/>
          <a:lstStyle/>
          <a:p>
            <a:r>
              <a:rPr lang="en-US" sz="3200" dirty="0"/>
              <a:t>Design Process</a:t>
            </a:r>
            <a:endParaRPr lang="tr-TR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D457B-8A6C-D91B-B20F-9D312A5E7E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407" y="3075806"/>
            <a:ext cx="7008203" cy="452328"/>
          </a:xfrm>
        </p:spPr>
        <p:txBody>
          <a:bodyPr/>
          <a:lstStyle/>
          <a:p>
            <a:pPr marL="0" marR="0" lvl="0" indent="0" algn="l" defTabSz="606410" rtl="0" eaLnBrk="0" fontAlgn="base" latinLnBrk="0" hangingPunct="0">
              <a:lnSpc>
                <a:spcPts val="4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16818D"/>
                </a:solidFill>
                <a:latin typeface="Georgia" charset="0"/>
              </a:rPr>
              <a:t>     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818D"/>
                </a:solidFill>
                <a:effectLst/>
                <a:uLnTx/>
                <a:uFillTx/>
                <a:latin typeface="Georgia" charset="0"/>
              </a:rPr>
              <a:t>Airfoil Selection                                                   Wing Design </a:t>
            </a:r>
          </a:p>
          <a:p>
            <a:pPr marL="0" marR="0" lvl="0" indent="0" algn="l" defTabSz="606410" rtl="0" eaLnBrk="0" fontAlgn="base" latinLnBrk="0" hangingPunct="0">
              <a:lnSpc>
                <a:spcPts val="4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16818D"/>
              </a:solidFill>
              <a:effectLst/>
              <a:uLnTx/>
              <a:uFillTx/>
              <a:latin typeface="Georgia" charset="0"/>
            </a:endParaRPr>
          </a:p>
          <a:p>
            <a:endParaRPr lang="tr-TR" dirty="0"/>
          </a:p>
        </p:txBody>
      </p:sp>
      <p:pic>
        <p:nvPicPr>
          <p:cNvPr id="4" name="Resim 1">
            <a:extLst>
              <a:ext uri="{FF2B5EF4-FFF2-40B4-BE49-F238E27FC236}">
                <a16:creationId xmlns:a16="http://schemas.microsoft.com/office/drawing/2014/main" id="{3086FFC7-4FA4-FCC2-7D65-D0FD693CBA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7" t="37396" r="36604" b="37757"/>
          <a:stretch/>
        </p:blipFill>
        <p:spPr bwMode="auto">
          <a:xfrm>
            <a:off x="422432" y="1220076"/>
            <a:ext cx="3811168" cy="1973078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08477-8B49-E895-FF71-0F1D92D94C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84" b="10459"/>
          <a:stretch/>
        </p:blipFill>
        <p:spPr>
          <a:xfrm>
            <a:off x="4572000" y="1193408"/>
            <a:ext cx="3960440" cy="1999746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5394AC4-6635-54FD-232C-343076FC2B3D}"/>
              </a:ext>
            </a:extLst>
          </p:cNvPr>
          <p:cNvSpPr txBox="1">
            <a:spLocks/>
          </p:cNvSpPr>
          <p:nvPr/>
        </p:nvSpPr>
        <p:spPr>
          <a:xfrm>
            <a:off x="1043608" y="3651870"/>
            <a:ext cx="3384377" cy="45232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641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987401" indent="-377816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520787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2130372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739957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3352464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5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4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2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lphaLcParenR"/>
            </a:pPr>
            <a:r>
              <a:rPr lang="en-US" sz="1400" dirty="0">
                <a:latin typeface="Georgia" charset="0"/>
              </a:rPr>
              <a:t>NACA 6412    </a:t>
            </a:r>
          </a:p>
          <a:p>
            <a:pPr marL="342900" indent="-342900">
              <a:buAutoNum type="alphaLcParenR"/>
            </a:pPr>
            <a:r>
              <a:rPr lang="en-US" sz="1400" dirty="0">
                <a:latin typeface="Georgia" charset="0"/>
              </a:rPr>
              <a:t>NACA 4412</a:t>
            </a:r>
          </a:p>
          <a:p>
            <a:pPr marL="342900" indent="-342900">
              <a:buAutoNum type="alphaLcParenR"/>
            </a:pPr>
            <a:r>
              <a:rPr lang="en-US" sz="1400" dirty="0">
                <a:latin typeface="Georgia" charset="0"/>
              </a:rPr>
              <a:t>NACA 2412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912616310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41C27E-C5DF-8A1B-45D1-160DB811F0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7" y="195486"/>
            <a:ext cx="4608512" cy="720080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8DBAC-E580-F13A-4DD9-9F31350D70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6096" y="1178754"/>
            <a:ext cx="2131516" cy="2297017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What these graphs show</a:t>
            </a:r>
          </a:p>
          <a:p>
            <a:r>
              <a:rPr lang="en-US" dirty="0">
                <a:latin typeface="Georgia" panose="02040502050405020303" pitchFamily="18" charset="0"/>
              </a:rPr>
              <a:t>1-</a:t>
            </a:r>
          </a:p>
          <a:p>
            <a:r>
              <a:rPr lang="en-US" dirty="0">
                <a:latin typeface="Georgia" panose="02040502050405020303" pitchFamily="18" charset="0"/>
              </a:rPr>
              <a:t>2- gibi</a:t>
            </a:r>
          </a:p>
          <a:p>
            <a:endParaRPr lang="tr-TR" dirty="0"/>
          </a:p>
        </p:txBody>
      </p:sp>
      <p:pic>
        <p:nvPicPr>
          <p:cNvPr id="4" name="Resim 8">
            <a:extLst>
              <a:ext uri="{FF2B5EF4-FFF2-40B4-BE49-F238E27FC236}">
                <a16:creationId xmlns:a16="http://schemas.microsoft.com/office/drawing/2014/main" id="{D0F59A4A-9FC5-97BD-128B-BF93549218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78754"/>
            <a:ext cx="4004863" cy="27859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768304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56E99604-B34A-AB45-82E2-A2F6C5EC15CC}" vid="{C3811B3D-AE0C-294C-BC2C-607328485A3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FC3F4283AECA48BCBDDFCF4103160C" ma:contentTypeVersion="2" ma:contentTypeDescription="Create a new document." ma:contentTypeScope="" ma:versionID="71a29f68b18f52e7e0b329625759c092">
  <xsd:schema xmlns:xsd="http://www.w3.org/2001/XMLSchema" xmlns:xs="http://www.w3.org/2001/XMLSchema" xmlns:p="http://schemas.microsoft.com/office/2006/metadata/properties" xmlns:ns2="037ba92a-5764-4297-b5f7-6ea117412624" xmlns:ns3="3a4ab234-afbc-41ab-b2db-358d80304e46" targetNamespace="http://schemas.microsoft.com/office/2006/metadata/properties" ma:root="true" ma:fieldsID="a458c3587d291faf4ca1653387720a89" ns2:_="" ns3:_="">
    <xsd:import namespace="037ba92a-5764-4297-b5f7-6ea117412624"/>
    <xsd:import namespace="3a4ab234-afbc-41ab-b2db-358d80304e4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Document_x0020_Typ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7ba92a-5764-4297-b5f7-6ea11741262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4ab234-afbc-41ab-b2db-358d80304e46" elementFormDefault="qualified">
    <xsd:import namespace="http://schemas.microsoft.com/office/2006/documentManagement/types"/>
    <xsd:import namespace="http://schemas.microsoft.com/office/infopath/2007/PartnerControls"/>
    <xsd:element name="Document_x0020_Type" ma:index="11" nillable="true" ma:displayName="Document Type" ma:default="Main Issue" ma:description="Specify type of document to help with filtered views" ma:format="Dropdown" ma:internalName="Document_x0020_Type">
      <xsd:simpleType>
        <xsd:restriction base="dms:Choice">
          <xsd:enumeration value="Main Issue"/>
          <xsd:enumeration value="Supporting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Type xmlns="3a4ab234-afbc-41ab-b2db-358d80304e46">Main Issue</Document_x0020_Type>
    <_dlc_DocId xmlns="037ba92a-5764-4297-b5f7-6ea117412624">NAYYJSKVSPAS-2-506</_dlc_DocId>
    <_dlc_DocIdUrl xmlns="037ba92a-5764-4297-b5f7-6ea117412624">
      <Url>https://docs.uwe.ac.uk/ou/Communications/_layouts/15/DocIdRedir.aspx?ID=NAYYJSKVSPAS-2-506</Url>
      <Description>NAYYJSKVSPAS-2-506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7A1BA9-0A4C-44DA-BF76-CA89401EB4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7ba92a-5764-4297-b5f7-6ea117412624"/>
    <ds:schemaRef ds:uri="3a4ab234-afbc-41ab-b2db-358d80304e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5AEC9A-0A4E-483A-A146-834C16C0AC90}">
  <ds:schemaRefs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037ba92a-5764-4297-b5f7-6ea117412624"/>
    <ds:schemaRef ds:uri="3a4ab234-afbc-41ab-b2db-358d80304e46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4EFA436-CBDB-45C2-8DE7-10418AB57C60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2EC29E9B-A93E-48AC-A8C0-CCA172CC6F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new template SUNSHINE YELLOW with UWE logo bottom STANDARD</Template>
  <TotalTime>564</TotalTime>
  <Words>469</Words>
  <Application>Microsoft Office PowerPoint</Application>
  <PresentationFormat>On-screen Show (16:9)</PresentationFormat>
  <Paragraphs>110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MS PGothic</vt:lpstr>
      <vt:lpstr>Arial</vt:lpstr>
      <vt:lpstr>Calibri</vt:lpstr>
      <vt:lpstr>Cambria Math</vt:lpstr>
      <vt:lpstr>Courier New</vt:lpstr>
      <vt:lpstr>Georgia</vt:lpstr>
      <vt:lpstr>Tahoma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harun üner</cp:lastModifiedBy>
  <cp:revision>39</cp:revision>
  <cp:lastPrinted>2016-04-26T08:55:24Z</cp:lastPrinted>
  <dcterms:created xsi:type="dcterms:W3CDTF">2016-04-27T08:32:31Z</dcterms:created>
  <dcterms:modified xsi:type="dcterms:W3CDTF">2025-01-11T21:56:49Z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0x01010072FC3F4283AECA48BCBDDFCF4103160C</vt:lpwstr>
  </property>
  <property fmtid="{D5CDD505-2E9C-101B-9397-08002B2CF9AE}" pid="3" name="_dlc_DocIdItemGuid">
    <vt:lpwstr>26ba2236-71e9-47ff-99ca-7b64c9775d53</vt:lpwstr>
  </property>
</Properties>
</file>